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440" r:id="rId2"/>
    <p:sldId id="459" r:id="rId3"/>
    <p:sldId id="442" r:id="rId4"/>
    <p:sldId id="448" r:id="rId5"/>
    <p:sldId id="469" r:id="rId6"/>
    <p:sldId id="473" r:id="rId7"/>
    <p:sldId id="474" r:id="rId8"/>
    <p:sldId id="451" r:id="rId9"/>
    <p:sldId id="445" r:id="rId10"/>
    <p:sldId id="449" r:id="rId11"/>
    <p:sldId id="450" r:id="rId12"/>
    <p:sldId id="452" r:id="rId13"/>
    <p:sldId id="453" r:id="rId14"/>
    <p:sldId id="454" r:id="rId15"/>
    <p:sldId id="455" r:id="rId16"/>
    <p:sldId id="457" r:id="rId17"/>
    <p:sldId id="458" r:id="rId18"/>
    <p:sldId id="470" r:id="rId19"/>
    <p:sldId id="446" r:id="rId20"/>
    <p:sldId id="460" r:id="rId21"/>
    <p:sldId id="461" r:id="rId22"/>
    <p:sldId id="471" r:id="rId23"/>
    <p:sldId id="463" r:id="rId24"/>
    <p:sldId id="464" r:id="rId25"/>
    <p:sldId id="465" r:id="rId26"/>
    <p:sldId id="466" r:id="rId27"/>
    <p:sldId id="447" r:id="rId28"/>
    <p:sldId id="472" r:id="rId29"/>
    <p:sldId id="467" r:id="rId30"/>
    <p:sldId id="468" r:id="rId31"/>
  </p:sldIdLst>
  <p:sldSz cx="24384000" cy="13716000"/>
  <p:notesSz cx="6858000" cy="9144000"/>
  <p:defaultTextStyle>
    <a:lvl1pPr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1pPr>
    <a:lvl2pPr indent="228600"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2pPr>
    <a:lvl3pPr indent="457200"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3pPr>
    <a:lvl4pPr indent="685800"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4pPr>
    <a:lvl5pPr indent="914400"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5pPr>
    <a:lvl6pPr indent="1143000"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6pPr>
    <a:lvl7pPr indent="1371600"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7pPr>
    <a:lvl8pPr indent="1600200"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8pPr>
    <a:lvl9pPr indent="1828800" algn="ctr" defTabSz="457200">
      <a:lnSpc>
        <a:spcPct val="110000"/>
      </a:lnSpc>
      <a:defRPr sz="9000">
        <a:solidFill>
          <a:srgbClr val="7D8490"/>
        </a:solidFill>
        <a:latin typeface="Vista Sans OT Medium"/>
        <a:ea typeface="Vista Sans OT Medium"/>
        <a:cs typeface="Vista Sans OT Medium"/>
        <a:sym typeface="Vista Sans OT Medium"/>
      </a:defRPr>
    </a:lvl9pPr>
  </p:defaultTextStyle>
  <p:extLst>
    <p:ext uri="{521415D9-36F7-43E2-AB2F-B90AF26B5E84}">
      <p14:sectionLst xmlns:p14="http://schemas.microsoft.com/office/powerpoint/2010/main">
        <p14:section name="Default Section" id="{6D86E373-956F-47E0-B69E-D40D545726E2}">
          <p14:sldIdLst>
            <p14:sldId id="440"/>
            <p14:sldId id="459"/>
            <p14:sldId id="442"/>
            <p14:sldId id="448"/>
            <p14:sldId id="469"/>
            <p14:sldId id="473"/>
            <p14:sldId id="474"/>
            <p14:sldId id="451"/>
            <p14:sldId id="445"/>
            <p14:sldId id="449"/>
            <p14:sldId id="450"/>
            <p14:sldId id="452"/>
            <p14:sldId id="453"/>
            <p14:sldId id="454"/>
            <p14:sldId id="455"/>
            <p14:sldId id="457"/>
            <p14:sldId id="458"/>
            <p14:sldId id="470"/>
            <p14:sldId id="446"/>
            <p14:sldId id="460"/>
            <p14:sldId id="461"/>
            <p14:sldId id="471"/>
            <p14:sldId id="463"/>
            <p14:sldId id="464"/>
            <p14:sldId id="465"/>
            <p14:sldId id="466"/>
            <p14:sldId id="447"/>
            <p14:sldId id="472"/>
            <p14:sldId id="467"/>
            <p14:sldId id="4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12">
          <p15:clr>
            <a:srgbClr val="A4A3A4"/>
          </p15:clr>
        </p15:guide>
        <p15:guide id="2" pos="78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85F"/>
    <a:srgbClr val="73777E"/>
    <a:srgbClr val="FFFFFF"/>
    <a:srgbClr val="5890FF"/>
    <a:srgbClr val="71A0FD"/>
    <a:srgbClr val="6682B9"/>
    <a:srgbClr val="EBFEC6"/>
    <a:srgbClr val="CAED73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28" autoAdjust="0"/>
    <p:restoredTop sz="94720" autoAdjust="0"/>
  </p:normalViewPr>
  <p:slideViewPr>
    <p:cSldViewPr snapToGrid="0" snapToObjects="1" showGuides="1">
      <p:cViewPr varScale="1">
        <p:scale>
          <a:sx n="65" d="100"/>
          <a:sy n="65" d="100"/>
        </p:scale>
        <p:origin x="248" y="240"/>
      </p:cViewPr>
      <p:guideLst>
        <p:guide orient="horz" pos="5312"/>
        <p:guide pos="7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504044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46100">
      <a:defRPr sz="3000">
        <a:latin typeface="Lucida Grande"/>
        <a:ea typeface="Lucida Grande"/>
        <a:cs typeface="Lucida Grande"/>
        <a:sym typeface="Lucida Grande"/>
      </a:defRPr>
    </a:lvl1pPr>
    <a:lvl2pPr indent="228600" defTabSz="546100">
      <a:defRPr sz="3000">
        <a:latin typeface="Lucida Grande"/>
        <a:ea typeface="Lucida Grande"/>
        <a:cs typeface="Lucida Grande"/>
        <a:sym typeface="Lucida Grande"/>
      </a:defRPr>
    </a:lvl2pPr>
    <a:lvl3pPr indent="457200" defTabSz="546100">
      <a:defRPr sz="3000">
        <a:latin typeface="Lucida Grande"/>
        <a:ea typeface="Lucida Grande"/>
        <a:cs typeface="Lucida Grande"/>
        <a:sym typeface="Lucida Grande"/>
      </a:defRPr>
    </a:lvl3pPr>
    <a:lvl4pPr indent="685800" defTabSz="546100">
      <a:defRPr sz="3000">
        <a:latin typeface="Lucida Grande"/>
        <a:ea typeface="Lucida Grande"/>
        <a:cs typeface="Lucida Grande"/>
        <a:sym typeface="Lucida Grande"/>
      </a:defRPr>
    </a:lvl4pPr>
    <a:lvl5pPr indent="914400" defTabSz="546100">
      <a:defRPr sz="3000">
        <a:latin typeface="Lucida Grande"/>
        <a:ea typeface="Lucida Grande"/>
        <a:cs typeface="Lucida Grande"/>
        <a:sym typeface="Lucida Grande"/>
      </a:defRPr>
    </a:lvl5pPr>
    <a:lvl6pPr indent="1143000" defTabSz="546100">
      <a:defRPr sz="3000">
        <a:latin typeface="Lucida Grande"/>
        <a:ea typeface="Lucida Grande"/>
        <a:cs typeface="Lucida Grande"/>
        <a:sym typeface="Lucida Grande"/>
      </a:defRPr>
    </a:lvl6pPr>
    <a:lvl7pPr indent="1371600" defTabSz="546100">
      <a:defRPr sz="3000">
        <a:latin typeface="Lucida Grande"/>
        <a:ea typeface="Lucida Grande"/>
        <a:cs typeface="Lucida Grande"/>
        <a:sym typeface="Lucida Grande"/>
      </a:defRPr>
    </a:lvl7pPr>
    <a:lvl8pPr indent="1600200" defTabSz="546100">
      <a:defRPr sz="3000">
        <a:latin typeface="Lucida Grande"/>
        <a:ea typeface="Lucida Grande"/>
        <a:cs typeface="Lucida Grande"/>
        <a:sym typeface="Lucida Grande"/>
      </a:defRPr>
    </a:lvl8pPr>
    <a:lvl9pPr indent="1828800" defTabSz="54610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041400"/>
            <a:ext cx="21336000" cy="183832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0000" b="1" i="0">
                <a:solidFill>
                  <a:schemeClr val="accent1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524000" y="3111500"/>
            <a:ext cx="21336000" cy="9525000"/>
          </a:xfrm>
          <a:prstGeom prst="rect">
            <a:avLst/>
          </a:prstGeom>
        </p:spPr>
        <p:txBody>
          <a:bodyPr vert="horz" lIns="0" tIns="0" rIns="0" bIns="0"/>
          <a:lstStyle>
            <a:lvl1pPr marL="571500" indent="-571500" algn="l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</a:defRPr>
            </a:lvl1pPr>
            <a:lvl2pPr marL="914400" indent="-457200" algn="l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</a:defRPr>
            </a:lvl2pPr>
            <a:lvl3pPr marL="1371600" indent="-457200" algn="l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</a:defRPr>
            </a:lvl3pPr>
            <a:lvl4pPr marL="1828800" indent="-457200" algn="l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</a:defRPr>
            </a:lvl4pPr>
            <a:lvl5pPr marL="2286000" indent="-457200" algn="l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1530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0" y="4826000"/>
            <a:ext cx="21336000" cy="6096000"/>
          </a:xfrm>
          <a:prstGeom prst="rect">
            <a:avLst/>
          </a:prstGeom>
        </p:spPr>
        <p:txBody>
          <a:bodyPr vert="horz" lIns="0" tIns="0" rIns="0" bIns="0"/>
          <a:lstStyle>
            <a:lvl1pPr marL="571500" indent="-571500" algn="l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</a:defRPr>
            </a:lvl1pPr>
            <a:lvl2pPr marL="914400" indent="-457200" algn="l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</a:defRPr>
            </a:lvl2pPr>
            <a:lvl3pPr marL="1371600" indent="-457200" algn="l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</a:defRPr>
            </a:lvl3pPr>
            <a:lvl4pPr marL="1828800" indent="-457200" algn="l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</a:defRPr>
            </a:lvl4pPr>
            <a:lvl5pPr marL="2286000" indent="-457200" algn="l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041400"/>
            <a:ext cx="21336000" cy="183832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0000" b="1" i="0">
                <a:solidFill>
                  <a:schemeClr val="accent1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2921000"/>
            <a:ext cx="21336000" cy="11176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>
              <a:tabLst/>
              <a:defRPr sz="6000" baseline="0">
                <a:solidFill>
                  <a:schemeClr val="accent6"/>
                </a:solidFill>
                <a:latin typeface="FreightSansLFPro Med"/>
              </a:defRPr>
            </a:lvl1pPr>
            <a:lvl2pPr algn="l">
              <a:defRPr sz="6000" baseline="0">
                <a:solidFill>
                  <a:srgbClr val="5890FF"/>
                </a:solidFill>
                <a:latin typeface="FreightSansLFPro Med"/>
              </a:defRPr>
            </a:lvl2pPr>
            <a:lvl3pPr algn="l">
              <a:defRPr sz="6000" baseline="0">
                <a:solidFill>
                  <a:srgbClr val="5890FF"/>
                </a:solidFill>
                <a:latin typeface="FreightSansLFPro Med"/>
              </a:defRPr>
            </a:lvl3pPr>
            <a:lvl4pPr algn="l">
              <a:defRPr sz="6000" baseline="0">
                <a:solidFill>
                  <a:srgbClr val="5890FF"/>
                </a:solidFill>
                <a:latin typeface="FreightSansLFPro Med"/>
              </a:defRPr>
            </a:lvl4pPr>
            <a:lvl5pPr algn="l">
              <a:defRPr sz="6000" baseline="0">
                <a:solidFill>
                  <a:srgbClr val="5890FF"/>
                </a:solidFill>
                <a:latin typeface="FreightSansLFPro Me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agrap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0" y="4826000"/>
            <a:ext cx="21336000" cy="609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None/>
              <a:defRPr sz="7000" baseline="0">
                <a:solidFill>
                  <a:schemeClr val="bg1"/>
                </a:solidFill>
                <a:latin typeface="FreightSansLFPro"/>
              </a:defRPr>
            </a:lvl1pPr>
            <a:lvl2pPr marL="914400" indent="-457200" algn="l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</a:defRPr>
            </a:lvl2pPr>
            <a:lvl3pPr marL="1371600" indent="-457200" algn="l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</a:defRPr>
            </a:lvl3pPr>
            <a:lvl4pPr marL="1828800" indent="-457200" algn="l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</a:defRPr>
            </a:lvl4pPr>
            <a:lvl5pPr marL="2286000" indent="-457200" algn="l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041400"/>
            <a:ext cx="21336000" cy="183832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0000" b="1" i="0">
                <a:solidFill>
                  <a:schemeClr val="accent1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2921000"/>
            <a:ext cx="21336000" cy="11176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>
              <a:tabLst/>
              <a:defRPr sz="6000" baseline="0">
                <a:solidFill>
                  <a:schemeClr val="accent6"/>
                </a:solidFill>
                <a:latin typeface="FreightSansLFPro Med"/>
              </a:defRPr>
            </a:lvl1pPr>
            <a:lvl2pPr algn="l">
              <a:defRPr sz="6000" baseline="0">
                <a:solidFill>
                  <a:srgbClr val="5890FF"/>
                </a:solidFill>
                <a:latin typeface="FreightSansLFPro Med"/>
              </a:defRPr>
            </a:lvl2pPr>
            <a:lvl3pPr algn="l">
              <a:defRPr sz="6000" baseline="0">
                <a:solidFill>
                  <a:srgbClr val="5890FF"/>
                </a:solidFill>
                <a:latin typeface="FreightSansLFPro Med"/>
              </a:defRPr>
            </a:lvl3pPr>
            <a:lvl4pPr algn="l">
              <a:defRPr sz="6000" baseline="0">
                <a:solidFill>
                  <a:srgbClr val="5890FF"/>
                </a:solidFill>
                <a:latin typeface="FreightSansLFPro Med"/>
              </a:defRPr>
            </a:lvl4pPr>
            <a:lvl5pPr algn="l">
              <a:defRPr sz="6000" baseline="0">
                <a:solidFill>
                  <a:srgbClr val="5890FF"/>
                </a:solidFill>
                <a:latin typeface="FreightSansLFPro Me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57418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dmark-Cover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96" y="5080000"/>
            <a:ext cx="10106526" cy="3556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1" r:id="rId3"/>
  </p:sldLayoutIdLst>
  <p:transition spd="med"/>
  <p:txStyles>
    <p:titleStyle>
      <a:lvl1pPr algn="ctr" defTabSz="546100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1pPr>
      <a:lvl2pPr indent="228600" algn="ctr" defTabSz="546100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2pPr>
      <a:lvl3pPr indent="457200" algn="ctr" defTabSz="546100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3pPr>
      <a:lvl4pPr indent="685800" algn="ctr" defTabSz="546100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4pPr>
      <a:lvl5pPr indent="914400" algn="ctr" defTabSz="546100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5pPr>
      <a:lvl6pPr indent="1143000" algn="ctr" defTabSz="546100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6pPr>
      <a:lvl7pPr indent="1371600" algn="ctr" defTabSz="546100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7pPr>
      <a:lvl8pPr indent="1600200" algn="ctr" defTabSz="546100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8pPr>
      <a:lvl9pPr indent="1828800" algn="ctr" defTabSz="546100">
        <a:defRPr sz="11400">
          <a:solidFill>
            <a:srgbClr val="53585F"/>
          </a:solidFill>
          <a:latin typeface="+mj-lt"/>
          <a:ea typeface="+mj-ea"/>
          <a:cs typeface="+mj-cs"/>
          <a:sym typeface="Helvetica"/>
        </a:defRPr>
      </a:lvl9pPr>
    </p:titleStyle>
    <p:bodyStyle>
      <a:lvl1pPr algn="ctr" defTabSz="546100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1pPr>
      <a:lvl2pPr algn="ctr" defTabSz="546100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2pPr>
      <a:lvl3pPr algn="ctr" defTabSz="546100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3pPr>
      <a:lvl4pPr algn="ctr" defTabSz="546100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4pPr>
      <a:lvl5pPr algn="ctr" defTabSz="546100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5pPr>
      <a:lvl6pPr indent="241300" algn="ctr" defTabSz="546100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6pPr>
      <a:lvl7pPr indent="469900" algn="ctr" defTabSz="546100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7pPr>
      <a:lvl8pPr indent="711200" algn="ctr" defTabSz="546100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8pPr>
      <a:lvl9pPr indent="952500" algn="ctr" defTabSz="546100">
        <a:defRPr sz="4800">
          <a:solidFill>
            <a:srgbClr val="53585F"/>
          </a:solidFill>
          <a:latin typeface="+mj-lt"/>
          <a:ea typeface="+mj-ea"/>
          <a:cs typeface="+mj-cs"/>
          <a:sym typeface="Helvetica"/>
        </a:defRPr>
      </a:lvl9pPr>
    </p:bodyStyle>
    <p:otherStyle>
      <a:lvl1pPr algn="ctr" defTabSz="546100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indent="228600" algn="ctr" defTabSz="546100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indent="457200" algn="ctr" defTabSz="546100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indent="685800" algn="ctr" defTabSz="546100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indent="914400" algn="ctr" defTabSz="546100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indent="1143000" algn="ctr" defTabSz="546100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indent="1371600" algn="ctr" defTabSz="546100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indent="1600200" algn="ctr" defTabSz="546100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indent="1828800" algn="ctr" defTabSz="546100">
        <a:defRPr sz="2400"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2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41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emf"/><Relationship Id="rId7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493453C1-2BAF-4B43-9BAE-777C56E5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05087"/>
            <a:ext cx="24384000" cy="4663661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Fluctuation-Dissipation Relations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Gradient Descent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CFC55BF7-2374-464F-99A8-CE0D5DE4C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466" y="1672955"/>
            <a:ext cx="911788" cy="572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44E1F667-F468-1346-967E-D42E37E0C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" y="12293600"/>
            <a:ext cx="2921000" cy="55758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C3F68E4-4E98-D942-966F-2FB5732C3BF7}"/>
              </a:ext>
            </a:extLst>
          </p:cNvPr>
          <p:cNvSpPr txBox="1">
            <a:spLocks/>
          </p:cNvSpPr>
          <p:nvPr/>
        </p:nvSpPr>
        <p:spPr>
          <a:xfrm>
            <a:off x="9447046" y="8908727"/>
            <a:ext cx="5489903" cy="1429488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>
              <a:tabLst/>
              <a:defRPr sz="6000" baseline="0">
                <a:solidFill>
                  <a:schemeClr val="accent6"/>
                </a:solidFill>
                <a:latin typeface="FreightSansLFPro Med"/>
                <a:ea typeface="+mj-ea"/>
                <a:cs typeface="+mj-cs"/>
                <a:sym typeface="Helvetica"/>
              </a:defRPr>
            </a:lvl1pPr>
            <a:lvl2pPr algn="l" defTabSz="546100">
              <a:defRPr sz="6000" baseline="0">
                <a:solidFill>
                  <a:srgbClr val="5890FF"/>
                </a:solidFill>
                <a:latin typeface="FreightSansLFPro Med"/>
                <a:ea typeface="+mj-ea"/>
                <a:cs typeface="+mj-cs"/>
                <a:sym typeface="Helvetica"/>
              </a:defRPr>
            </a:lvl2pPr>
            <a:lvl3pPr algn="l" defTabSz="546100">
              <a:defRPr sz="6000" baseline="0">
                <a:solidFill>
                  <a:srgbClr val="5890FF"/>
                </a:solidFill>
                <a:latin typeface="FreightSansLFPro Med"/>
                <a:ea typeface="+mj-ea"/>
                <a:cs typeface="+mj-cs"/>
                <a:sym typeface="Helvetica"/>
              </a:defRPr>
            </a:lvl3pPr>
            <a:lvl4pPr algn="l" defTabSz="546100">
              <a:defRPr sz="6000" baseline="0">
                <a:solidFill>
                  <a:srgbClr val="5890FF"/>
                </a:solidFill>
                <a:latin typeface="FreightSansLFPro Med"/>
                <a:ea typeface="+mj-ea"/>
                <a:cs typeface="+mj-cs"/>
                <a:sym typeface="Helvetica"/>
              </a:defRPr>
            </a:lvl4pPr>
            <a:lvl5pPr algn="l" defTabSz="546100">
              <a:defRPr sz="6000" baseline="0">
                <a:solidFill>
                  <a:srgbClr val="5890FF"/>
                </a:solidFill>
                <a:latin typeface="FreightSansLFPro Med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 Yaida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DF2089D-BBEC-584F-8130-5A2148AFF892}"/>
              </a:ext>
            </a:extLst>
          </p:cNvPr>
          <p:cNvSpPr txBox="1">
            <a:spLocks/>
          </p:cNvSpPr>
          <p:nvPr/>
        </p:nvSpPr>
        <p:spPr>
          <a:xfrm>
            <a:off x="7722878" y="10338215"/>
            <a:ext cx="8938238" cy="1415406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>
              <a:tabLst/>
              <a:defRPr sz="6000" baseline="0">
                <a:solidFill>
                  <a:schemeClr val="accent6"/>
                </a:solidFill>
                <a:latin typeface="FreightSansLFPro Med"/>
                <a:ea typeface="+mj-ea"/>
                <a:cs typeface="+mj-cs"/>
                <a:sym typeface="Helvetica"/>
              </a:defRPr>
            </a:lvl1pPr>
            <a:lvl2pPr algn="l" defTabSz="546100">
              <a:defRPr sz="6000" baseline="0">
                <a:solidFill>
                  <a:srgbClr val="5890FF"/>
                </a:solidFill>
                <a:latin typeface="FreightSansLFPro Med"/>
                <a:ea typeface="+mj-ea"/>
                <a:cs typeface="+mj-cs"/>
                <a:sym typeface="Helvetica"/>
              </a:defRPr>
            </a:lvl2pPr>
            <a:lvl3pPr algn="l" defTabSz="546100">
              <a:defRPr sz="6000" baseline="0">
                <a:solidFill>
                  <a:srgbClr val="5890FF"/>
                </a:solidFill>
                <a:latin typeface="FreightSansLFPro Med"/>
                <a:ea typeface="+mj-ea"/>
                <a:cs typeface="+mj-cs"/>
                <a:sym typeface="Helvetica"/>
              </a:defRPr>
            </a:lvl3pPr>
            <a:lvl4pPr algn="l" defTabSz="546100">
              <a:defRPr sz="6000" baseline="0">
                <a:solidFill>
                  <a:srgbClr val="5890FF"/>
                </a:solidFill>
                <a:latin typeface="FreightSansLFPro Med"/>
                <a:ea typeface="+mj-ea"/>
                <a:cs typeface="+mj-cs"/>
                <a:sym typeface="Helvetica"/>
              </a:defRPr>
            </a:lvl4pPr>
            <a:lvl5pPr algn="l" defTabSz="546100">
              <a:defRPr sz="6000" baseline="0">
                <a:solidFill>
                  <a:srgbClr val="5890FF"/>
                </a:solidFill>
                <a:latin typeface="FreightSansLFPro Med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1810.00004]</a:t>
            </a:r>
          </a:p>
        </p:txBody>
      </p:sp>
    </p:spTree>
    <p:extLst>
      <p:ext uri="{BB962C8B-B14F-4D97-AF65-F5344CB8AC3E}">
        <p14:creationId xmlns:p14="http://schemas.microsoft.com/office/powerpoint/2010/main" val="67981398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044C708-C7C1-DB4F-81BA-B328903C7E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1406" y="9734008"/>
            <a:ext cx="20019636" cy="3093719"/>
          </a:xfrm>
        </p:spPr>
        <p:txBody>
          <a:bodyPr anchor="t" anchorCtr="0"/>
          <a:lstStyle/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quadratic assumption on loss surfaces</a:t>
            </a:r>
          </a:p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Gaussian assumption on noise distributions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CC1177-EEF7-4D4B-864E-EC14C5CA2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536" y="6374674"/>
            <a:ext cx="5146765" cy="193003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D5EDE59-303E-814B-846D-C65E3669B387}"/>
              </a:ext>
            </a:extLst>
          </p:cNvPr>
          <p:cNvSpPr txBox="1">
            <a:spLocks/>
          </p:cNvSpPr>
          <p:nvPr/>
        </p:nvSpPr>
        <p:spPr>
          <a:xfrm>
            <a:off x="3541406" y="1630680"/>
            <a:ext cx="17981827" cy="621858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Stationarity Assumption:</a:t>
            </a:r>
          </a:p>
          <a:p>
            <a:pPr marL="0" indent="0">
              <a:buFont typeface="Arial"/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SGD sampling at long time is governed by stationary-state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1442643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CC1177-EEF7-4D4B-864E-EC14C5CA2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536" y="6374674"/>
            <a:ext cx="5146765" cy="193003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D5EDE59-303E-814B-846D-C65E3669B387}"/>
              </a:ext>
            </a:extLst>
          </p:cNvPr>
          <p:cNvSpPr txBox="1">
            <a:spLocks/>
          </p:cNvSpPr>
          <p:nvPr/>
        </p:nvSpPr>
        <p:spPr>
          <a:xfrm>
            <a:off x="3541406" y="1630680"/>
            <a:ext cx="17981827" cy="621858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Stationarity Assumption:</a:t>
            </a:r>
          </a:p>
          <a:p>
            <a:pPr marL="0" indent="0">
              <a:buFont typeface="Arial"/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SGD sampling at long time is governed by stationary-state distribution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A8CE20-3194-EB42-B4A5-F62715388FA3}"/>
              </a:ext>
            </a:extLst>
          </p:cNvPr>
          <p:cNvSpPr/>
          <p:nvPr/>
        </p:nvSpPr>
        <p:spPr>
          <a:xfrm>
            <a:off x="3201772" y="8388681"/>
            <a:ext cx="9648796" cy="1229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stationary-state average</a:t>
            </a:r>
            <a:endParaRPr lang="en-US" sz="7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532F00-96D9-314B-AB98-A31EA4DCF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20" y="9588545"/>
            <a:ext cx="14458998" cy="2640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EC6FFA-5905-8143-9E9D-FE473345D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600" y="12282372"/>
            <a:ext cx="7100435" cy="8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0426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D5EDE59-303E-814B-846D-C65E3669B387}"/>
              </a:ext>
            </a:extLst>
          </p:cNvPr>
          <p:cNvSpPr txBox="1">
            <a:spLocks/>
          </p:cNvSpPr>
          <p:nvPr/>
        </p:nvSpPr>
        <p:spPr>
          <a:xfrm>
            <a:off x="3541406" y="1630680"/>
            <a:ext cx="17981827" cy="134765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Stationarity Assumption: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B7CC5-BF04-294D-9102-9CD7BEBB7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4" y="11550944"/>
            <a:ext cx="23133769" cy="1729628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EB0B67-A926-394D-B417-947BF0493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9" y="3474719"/>
            <a:ext cx="24255141" cy="530461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1135F18-503F-D946-A57C-4C9FF763A075}"/>
              </a:ext>
            </a:extLst>
          </p:cNvPr>
          <p:cNvSpPr/>
          <p:nvPr/>
        </p:nvSpPr>
        <p:spPr>
          <a:xfrm>
            <a:off x="7550332" y="3788227"/>
            <a:ext cx="992778" cy="993921"/>
          </a:xfrm>
          <a:prstGeom prst="ellipse">
            <a:avLst/>
          </a:pr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748533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CB7CC5-BF04-294D-9102-9CD7BEBB7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3" y="1675424"/>
            <a:ext cx="23133769" cy="1729628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C988BF-C22C-D248-9B43-A697B8E19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81" y="5130441"/>
            <a:ext cx="4600123" cy="11342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DDBB3F-247C-D04D-8D8E-57D615E4C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67" y="6803072"/>
            <a:ext cx="10473165" cy="23065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0131AC-1F15-A84D-AEF0-C9E1D4242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67" y="10215154"/>
            <a:ext cx="16133309" cy="18946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9F396E53-A406-F94B-8D31-ADCFC0D31616}"/>
              </a:ext>
            </a:extLst>
          </p:cNvPr>
          <p:cNvSpPr/>
          <p:nvPr/>
        </p:nvSpPr>
        <p:spPr>
          <a:xfrm>
            <a:off x="913183" y="4973928"/>
            <a:ext cx="3554314" cy="1447301"/>
          </a:xfrm>
          <a:prstGeom prst="rightArrow">
            <a:avLst>
              <a:gd name="adj1" fmla="val 50000"/>
              <a:gd name="adj2" fmla="val 93323"/>
            </a:avLst>
          </a:prstGeom>
          <a:blipFill rotWithShape="1">
            <a:blip r:embed="rId6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C222D3-8058-AC48-B0A0-AC36D927FB0B}"/>
              </a:ext>
            </a:extLst>
          </p:cNvPr>
          <p:cNvSpPr txBox="1"/>
          <p:nvPr/>
        </p:nvSpPr>
        <p:spPr>
          <a:xfrm>
            <a:off x="794619" y="6264718"/>
            <a:ext cx="3240806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7D849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ista Sans OT Medium"/>
              </a:rPr>
              <a:t>ong &amp; dance</a:t>
            </a:r>
          </a:p>
        </p:txBody>
      </p:sp>
    </p:spTree>
    <p:extLst>
      <p:ext uri="{BB962C8B-B14F-4D97-AF65-F5344CB8AC3E}">
        <p14:creationId xmlns:p14="http://schemas.microsoft.com/office/powerpoint/2010/main" val="59911236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C988BF-C22C-D248-9B43-A697B8E19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35" y="2517869"/>
            <a:ext cx="4600123" cy="11342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736C223-595B-7B4E-96BE-1B86BE16D13E}"/>
              </a:ext>
            </a:extLst>
          </p:cNvPr>
          <p:cNvSpPr txBox="1">
            <a:spLocks/>
          </p:cNvSpPr>
          <p:nvPr/>
        </p:nvSpPr>
        <p:spPr>
          <a:xfrm>
            <a:off x="10203464" y="2199992"/>
            <a:ext cx="3120651" cy="145215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DA296-3081-1A4B-A145-81ECD3F97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4833257"/>
            <a:ext cx="10744495" cy="785394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9267D3-D923-F244-BA36-9F18B146FD63}"/>
              </a:ext>
            </a:extLst>
          </p:cNvPr>
          <p:cNvCxnSpPr>
            <a:cxnSpLocks/>
          </p:cNvCxnSpPr>
          <p:nvPr/>
        </p:nvCxnSpPr>
        <p:spPr>
          <a:xfrm flipV="1">
            <a:off x="6979266" y="4624251"/>
            <a:ext cx="0" cy="8337775"/>
          </a:xfrm>
          <a:prstGeom prst="straightConnector1">
            <a:avLst/>
          </a:prstGeom>
          <a:noFill/>
          <a:ln w="53975" cap="flat">
            <a:solidFill>
              <a:srgbClr val="000000"/>
            </a:solidFill>
            <a:prstDash val="solid"/>
            <a:miter lim="400000"/>
            <a:headEnd type="none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52F182-8387-244D-ADAE-F7C92BBBBD04}"/>
              </a:ext>
            </a:extLst>
          </p:cNvPr>
          <p:cNvCxnSpPr>
            <a:cxnSpLocks/>
          </p:cNvCxnSpPr>
          <p:nvPr/>
        </p:nvCxnSpPr>
        <p:spPr>
          <a:xfrm>
            <a:off x="6953140" y="12962026"/>
            <a:ext cx="11367812" cy="0"/>
          </a:xfrm>
          <a:prstGeom prst="straightConnector1">
            <a:avLst/>
          </a:prstGeom>
          <a:noFill/>
          <a:ln w="53975" cap="flat">
            <a:solidFill>
              <a:srgbClr val="000000"/>
            </a:solidFill>
            <a:prstDash val="solid"/>
            <a:miter lim="400000"/>
            <a:headEnd type="none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FC76E5D-6D34-D946-89DF-3DEA007F9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70" y="4833257"/>
            <a:ext cx="577612" cy="1091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0F26D0-A010-5A41-BF10-2CF9360A2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040" y="12518221"/>
            <a:ext cx="614499" cy="88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203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1D22C0-B525-BF42-AFE5-2D4224427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19" y="1515291"/>
            <a:ext cx="13485950" cy="29701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9BE23DA-12AB-374A-B38D-D98FC873EB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719" y="4979128"/>
            <a:ext cx="14511463" cy="3093719"/>
          </a:xfrm>
        </p:spPr>
        <p:txBody>
          <a:bodyPr anchor="t" anchorCtr="0"/>
          <a:lstStyle/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stationary states</a:t>
            </a:r>
          </a:p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measure on the fly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99BDC1D-21C8-AD47-A666-4324BFA74CC4}"/>
              </a:ext>
            </a:extLst>
          </p:cNvPr>
          <p:cNvSpPr txBox="1">
            <a:spLocks/>
          </p:cNvSpPr>
          <p:nvPr/>
        </p:nvSpPr>
        <p:spPr>
          <a:xfrm>
            <a:off x="7077828" y="8566564"/>
            <a:ext cx="16696572" cy="132454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it to check equilibration/stationarity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DBCAACB-E3BD-F140-A9E5-D6553E903256}"/>
              </a:ext>
            </a:extLst>
          </p:cNvPr>
          <p:cNvSpPr/>
          <p:nvPr/>
        </p:nvSpPr>
        <p:spPr>
          <a:xfrm>
            <a:off x="4946573" y="8956835"/>
            <a:ext cx="1749287" cy="934278"/>
          </a:xfrm>
          <a:prstGeom prst="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9486886-EF2C-AB4C-A05E-0EF66A4C16C6}"/>
              </a:ext>
            </a:extLst>
          </p:cNvPr>
          <p:cNvSpPr txBox="1">
            <a:spLocks/>
          </p:cNvSpPr>
          <p:nvPr/>
        </p:nvSpPr>
        <p:spPr>
          <a:xfrm>
            <a:off x="7077828" y="10112826"/>
            <a:ext cx="11190294" cy="132454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it for adaptive training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3DE33CF-B226-1840-9FE2-2F59EC6F1636}"/>
              </a:ext>
            </a:extLst>
          </p:cNvPr>
          <p:cNvSpPr/>
          <p:nvPr/>
        </p:nvSpPr>
        <p:spPr>
          <a:xfrm>
            <a:off x="4946573" y="10503097"/>
            <a:ext cx="1749287" cy="934278"/>
          </a:xfrm>
          <a:prstGeom prst="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35CE2-7161-5D42-8429-FE590FCDB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971" y="4545119"/>
            <a:ext cx="7703651" cy="8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2298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1D22C0-B525-BF42-AFE5-2D4224427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19" y="1515291"/>
            <a:ext cx="13485950" cy="29701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05764CA-208E-234D-9A77-4367F1C06386}"/>
              </a:ext>
            </a:extLst>
          </p:cNvPr>
          <p:cNvSpPr txBox="1">
            <a:spLocks/>
          </p:cNvSpPr>
          <p:nvPr/>
        </p:nvSpPr>
        <p:spPr>
          <a:xfrm>
            <a:off x="1059463" y="5294911"/>
            <a:ext cx="16836651" cy="166200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Intuition within harmonic approximation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A5D08-B554-7C40-9956-A48F43E48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15" y="6889391"/>
            <a:ext cx="12581216" cy="2480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D56EC2-75D1-3743-86E7-AEC9CD411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60" y="9167489"/>
            <a:ext cx="10353698" cy="2307752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18F167B0-7820-4E47-9514-28EC9AFB3618}"/>
              </a:ext>
            </a:extLst>
          </p:cNvPr>
          <p:cNvSpPr/>
          <p:nvPr/>
        </p:nvSpPr>
        <p:spPr>
          <a:xfrm>
            <a:off x="3811990" y="9699222"/>
            <a:ext cx="3554314" cy="1447301"/>
          </a:xfrm>
          <a:prstGeom prst="rightArrow">
            <a:avLst>
              <a:gd name="adj1" fmla="val 50000"/>
              <a:gd name="adj2" fmla="val 93323"/>
            </a:avLst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A15176B5-ADA5-E14D-8882-0B5004AB70A9}"/>
              </a:ext>
            </a:extLst>
          </p:cNvPr>
          <p:cNvSpPr txBox="1">
            <a:spLocks/>
          </p:cNvSpPr>
          <p:nvPr/>
        </p:nvSpPr>
        <p:spPr>
          <a:xfrm>
            <a:off x="3185341" y="11283204"/>
            <a:ext cx="16706024" cy="166200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 of noise ball ~ “temperature”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81FD96-20A2-654D-8A52-CF7ADE426725}"/>
              </a:ext>
            </a:extLst>
          </p:cNvPr>
          <p:cNvSpPr txBox="1"/>
          <p:nvPr/>
        </p:nvSpPr>
        <p:spPr>
          <a:xfrm>
            <a:off x="3809935" y="10964039"/>
            <a:ext cx="3240806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7D849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ista Sans OT Medium"/>
              </a:rPr>
              <a:t>ong &amp; dance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4DF99D-FA37-3E43-A5F0-F64E1C216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333" y="9652535"/>
            <a:ext cx="4087667" cy="298797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D131B18-C94C-9743-AA7A-DDEA918CBAB3}"/>
              </a:ext>
            </a:extLst>
          </p:cNvPr>
          <p:cNvCxnSpPr>
            <a:cxnSpLocks/>
          </p:cNvCxnSpPr>
          <p:nvPr/>
        </p:nvCxnSpPr>
        <p:spPr>
          <a:xfrm>
            <a:off x="20165703" y="11537366"/>
            <a:ext cx="0" cy="1207251"/>
          </a:xfrm>
          <a:prstGeom prst="straightConnector1">
            <a:avLst/>
          </a:prstGeom>
          <a:noFill/>
          <a:ln w="98425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CF4A270-68ED-0D42-B617-59F093CC39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971" y="4545119"/>
            <a:ext cx="7703651" cy="8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764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BA115-E1DB-C34E-A026-0C12E4F10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0" y="1567543"/>
            <a:ext cx="21273978" cy="43374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F96CCE-A832-B74F-9D80-D3AFDD5DAE8D}"/>
              </a:ext>
            </a:extLst>
          </p:cNvPr>
          <p:cNvSpPr txBox="1"/>
          <p:nvPr/>
        </p:nvSpPr>
        <p:spPr>
          <a:xfrm>
            <a:off x="6374674" y="7117529"/>
            <a:ext cx="9910353" cy="1218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ista Sans OT Medium"/>
              </a:rPr>
              <a:t>igher derivatives of loss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9C617D-23F0-F443-B07C-B31180EA5427}"/>
              </a:ext>
            </a:extLst>
          </p:cNvPr>
          <p:cNvCxnSpPr>
            <a:cxnSpLocks/>
          </p:cNvCxnSpPr>
          <p:nvPr/>
        </p:nvCxnSpPr>
        <p:spPr>
          <a:xfrm flipV="1">
            <a:off x="14656526" y="5078335"/>
            <a:ext cx="1854925" cy="2039194"/>
          </a:xfrm>
          <a:prstGeom prst="straightConnector1">
            <a:avLst/>
          </a:prstGeom>
          <a:noFill/>
          <a:ln w="127000" cap="flat">
            <a:solidFill>
              <a:schemeClr val="bg1">
                <a:lumMod val="5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951ADA-2E7F-A847-982B-338286DCAB8C}"/>
              </a:ext>
            </a:extLst>
          </p:cNvPr>
          <p:cNvCxnSpPr>
            <a:cxnSpLocks/>
          </p:cNvCxnSpPr>
          <p:nvPr/>
        </p:nvCxnSpPr>
        <p:spPr>
          <a:xfrm flipH="1" flipV="1">
            <a:off x="19432555" y="5220298"/>
            <a:ext cx="343988" cy="3116026"/>
          </a:xfrm>
          <a:prstGeom prst="straightConnector1">
            <a:avLst/>
          </a:prstGeom>
          <a:noFill/>
          <a:ln w="127000" cap="flat">
            <a:solidFill>
              <a:schemeClr val="bg1">
                <a:lumMod val="5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EED8917-C5EF-CD45-B85D-88A51393E8B8}"/>
              </a:ext>
            </a:extLst>
          </p:cNvPr>
          <p:cNvSpPr txBox="1"/>
          <p:nvPr/>
        </p:nvSpPr>
        <p:spPr>
          <a:xfrm>
            <a:off x="13428617" y="8338916"/>
            <a:ext cx="10772503" cy="1218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ista Sans OT Medium"/>
              </a:rPr>
              <a:t>igher correlations of noise</a:t>
            </a:r>
          </a:p>
        </p:txBody>
      </p:sp>
    </p:spTree>
    <p:extLst>
      <p:ext uri="{BB962C8B-B14F-4D97-AF65-F5344CB8AC3E}">
        <p14:creationId xmlns:p14="http://schemas.microsoft.com/office/powerpoint/2010/main" val="110322948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BA115-E1DB-C34E-A026-0C12E4F10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0" y="1567543"/>
            <a:ext cx="21273978" cy="43374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9A7D72-989E-4445-8E6F-C97C74F71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659" y="6793961"/>
            <a:ext cx="10981509" cy="1830252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2F59F9-CACD-094D-973B-5B58BA3CF5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3670" y="6979745"/>
            <a:ext cx="22664239" cy="5950854"/>
          </a:xfrm>
        </p:spPr>
        <p:txBody>
          <a:bodyPr anchor="t" anchorCtr="0"/>
          <a:lstStyle/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Linearity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small      :</a:t>
            </a:r>
            <a:b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Nonlinearity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high      :</a:t>
            </a:r>
            <a:b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breakdown of constant Hessian &amp; constant noise-matrix approximation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796E5-8BBC-C24B-BFCC-D75581900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1" y="7498079"/>
            <a:ext cx="635998" cy="847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D06359-2F48-C54F-890C-07541BCF9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283" y="10347059"/>
            <a:ext cx="635998" cy="84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4930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03F8E5C-BE5A-4B48-B5D0-10EAB9CBE2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205331"/>
            <a:ext cx="24384000" cy="1487557"/>
          </a:xfrm>
        </p:spPr>
        <p:txBody>
          <a:bodyPr anchor="t" anchorCtr="0"/>
          <a:lstStyle/>
          <a:p>
            <a:pPr marL="0" indent="0" algn="ctr">
              <a:buNone/>
            </a:pPr>
            <a:r>
              <a:rPr lang="en-US" sz="8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FDR for SGD in action</a:t>
            </a:r>
          </a:p>
        </p:txBody>
      </p:sp>
    </p:spTree>
    <p:extLst>
      <p:ext uri="{BB962C8B-B14F-4D97-AF65-F5344CB8AC3E}">
        <p14:creationId xmlns:p14="http://schemas.microsoft.com/office/powerpoint/2010/main" val="12756921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2266D42-5C98-9346-98C4-0B52DC0387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8838" y="3191985"/>
            <a:ext cx="21826330" cy="8516311"/>
          </a:xfrm>
        </p:spPr>
        <p:txBody>
          <a:bodyPr anchor="t" anchorCtr="0"/>
          <a:lstStyle/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 of SGD</a:t>
            </a:r>
          </a:p>
          <a:p>
            <a:pPr marL="0" indent="0">
              <a:buNone/>
            </a:pPr>
            <a:endParaRPr 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Geometry of loss-function landscape</a:t>
            </a:r>
          </a:p>
          <a:p>
            <a:pPr marL="0" indent="0">
              <a:buNone/>
            </a:pPr>
            <a:endParaRPr lang="en-US" sz="4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 for faster/better learning</a:t>
            </a:r>
          </a:p>
          <a:p>
            <a:pPr marL="0" indent="0">
              <a:buNone/>
            </a:pPr>
            <a:endParaRPr lang="en-US" sz="4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3918B7E-3C74-1345-AEAF-437F0F7975AF}"/>
              </a:ext>
            </a:extLst>
          </p:cNvPr>
          <p:cNvSpPr txBox="1">
            <a:spLocks/>
          </p:cNvSpPr>
          <p:nvPr/>
        </p:nvSpPr>
        <p:spPr>
          <a:xfrm>
            <a:off x="3" y="798444"/>
            <a:ext cx="24384000" cy="179719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of Machine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3726A-796E-9B4A-B883-90F21D8A6931}"/>
              </a:ext>
            </a:extLst>
          </p:cNvPr>
          <p:cNvSpPr txBox="1"/>
          <p:nvPr/>
        </p:nvSpPr>
        <p:spPr>
          <a:xfrm>
            <a:off x="13201439" y="12700337"/>
            <a:ext cx="11182564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(SGD=Stochastic Gradient Descent)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Vista Sans O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4025580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1D22C0-B525-BF42-AFE5-2D4224427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8" y="1541416"/>
            <a:ext cx="9041492" cy="19912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99BDC1D-21C8-AD47-A666-4324BFA74CC4}"/>
              </a:ext>
            </a:extLst>
          </p:cNvPr>
          <p:cNvSpPr txBox="1">
            <a:spLocks/>
          </p:cNvSpPr>
          <p:nvPr/>
        </p:nvSpPr>
        <p:spPr>
          <a:xfrm>
            <a:off x="11130098" y="1706054"/>
            <a:ext cx="13283553" cy="166200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checks equilibration/stationarity</a:t>
            </a:r>
          </a:p>
        </p:txBody>
      </p:sp>
    </p:spTree>
    <p:extLst>
      <p:ext uri="{BB962C8B-B14F-4D97-AF65-F5344CB8AC3E}">
        <p14:creationId xmlns:p14="http://schemas.microsoft.com/office/powerpoint/2010/main" val="104319203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1D22C0-B525-BF42-AFE5-2D4224427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8" y="1541416"/>
            <a:ext cx="9041492" cy="19912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99BDC1D-21C8-AD47-A666-4324BFA74CC4}"/>
              </a:ext>
            </a:extLst>
          </p:cNvPr>
          <p:cNvSpPr txBox="1">
            <a:spLocks/>
          </p:cNvSpPr>
          <p:nvPr/>
        </p:nvSpPr>
        <p:spPr>
          <a:xfrm>
            <a:off x="11130098" y="1706054"/>
            <a:ext cx="13283553" cy="166200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checks equilibration/stationarity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1CCAE-176F-CF4A-B412-5CF08583F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72" y="4264355"/>
            <a:ext cx="4923337" cy="854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ADABA-D26D-704B-9B95-CB357E279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72" y="5265028"/>
            <a:ext cx="5124448" cy="1788723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A8F0226-C18D-9D43-AA55-FA57DAE91788}"/>
              </a:ext>
            </a:extLst>
          </p:cNvPr>
          <p:cNvSpPr txBox="1">
            <a:spLocks/>
          </p:cNvSpPr>
          <p:nvPr/>
        </p:nvSpPr>
        <p:spPr>
          <a:xfrm>
            <a:off x="10607040" y="3931770"/>
            <a:ext cx="13354049" cy="11866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their (half-running) time averages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E9E0BB-9536-E542-B8B7-E48F14D7D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073" y="5118403"/>
            <a:ext cx="3615982" cy="13092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272D34-6340-9646-9AF2-A919228DC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127" y="8254220"/>
            <a:ext cx="8468733" cy="2743392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DE82CE2-6AC7-D44A-B60F-B5643D7478BC}"/>
              </a:ext>
            </a:extLst>
          </p:cNvPr>
          <p:cNvSpPr txBox="1">
            <a:spLocks/>
          </p:cNvSpPr>
          <p:nvPr/>
        </p:nvSpPr>
        <p:spPr>
          <a:xfrm>
            <a:off x="10607039" y="7067587"/>
            <a:ext cx="13354049" cy="11866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</a:t>
            </a:r>
          </a:p>
        </p:txBody>
      </p:sp>
    </p:spTree>
    <p:extLst>
      <p:ext uri="{BB962C8B-B14F-4D97-AF65-F5344CB8AC3E}">
        <p14:creationId xmlns:p14="http://schemas.microsoft.com/office/powerpoint/2010/main" val="172468722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DB03F1-0801-5246-BA17-F2A09A602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52" y="59996"/>
            <a:ext cx="17727748" cy="136560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3C9BD0-F2CB-F641-B60C-874ECCA8A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1" y="2511621"/>
            <a:ext cx="4923337" cy="854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0D5D60-5F57-7648-A770-FA88F2503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1" y="5099275"/>
            <a:ext cx="5124448" cy="1788723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42C8129-233E-C14B-84BD-66EBE7789CCF}"/>
              </a:ext>
            </a:extLst>
          </p:cNvPr>
          <p:cNvSpPr txBox="1">
            <a:spLocks/>
          </p:cNvSpPr>
          <p:nvPr/>
        </p:nvSpPr>
        <p:spPr>
          <a:xfrm>
            <a:off x="393928" y="3365669"/>
            <a:ext cx="2560321" cy="11866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(dotted)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E5A86E21-D881-E04A-B031-CE2100EC648A}"/>
              </a:ext>
            </a:extLst>
          </p:cNvPr>
          <p:cNvSpPr txBox="1">
            <a:spLocks/>
          </p:cNvSpPr>
          <p:nvPr/>
        </p:nvSpPr>
        <p:spPr>
          <a:xfrm>
            <a:off x="494484" y="6563285"/>
            <a:ext cx="2560321" cy="11866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(solid)</a:t>
            </a:r>
          </a:p>
        </p:txBody>
      </p:sp>
    </p:spTree>
    <p:extLst>
      <p:ext uri="{BB962C8B-B14F-4D97-AF65-F5344CB8AC3E}">
        <p14:creationId xmlns:p14="http://schemas.microsoft.com/office/powerpoint/2010/main" val="266026959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2F59F9-CACD-094D-973B-5B58BA3CF5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3670" y="8884019"/>
            <a:ext cx="22664239" cy="4384941"/>
          </a:xfrm>
        </p:spPr>
        <p:txBody>
          <a:bodyPr anchor="t" anchorCtr="0"/>
          <a:lstStyle/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@ small      : magnitude of Hessian</a:t>
            </a:r>
          </a:p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Nonlinearity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high      :</a:t>
            </a:r>
            <a:b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breakdown of constant Hessian &amp; constant noise-matrix approximation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796E5-8BBC-C24B-BFCC-D75581900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814" y="9379130"/>
            <a:ext cx="635998" cy="847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D06359-2F48-C54F-890C-07541BCF9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52" y="10843448"/>
            <a:ext cx="635998" cy="847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0371A-52E0-DA4C-80B6-E3A610937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58" y="1018897"/>
            <a:ext cx="16133309" cy="18946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564270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2F59F9-CACD-094D-973B-5B58BA3CF5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3670" y="8884019"/>
            <a:ext cx="22664239" cy="4384941"/>
          </a:xfrm>
        </p:spPr>
        <p:txBody>
          <a:bodyPr anchor="t" anchorCtr="0"/>
          <a:lstStyle/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@ small      : magnitude of Hessian</a:t>
            </a:r>
          </a:p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Nonlinearity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high      :</a:t>
            </a:r>
            <a:b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breakdown of constant Hessian &amp; constant noise-matrix approximation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796E5-8BBC-C24B-BFCC-D75581900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814" y="9379130"/>
            <a:ext cx="635998" cy="847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D06359-2F48-C54F-890C-07541BCF9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52" y="10843448"/>
            <a:ext cx="635998" cy="847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0371A-52E0-DA4C-80B6-E3A610937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58" y="1018897"/>
            <a:ext cx="16133309" cy="18946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E7179C-033C-6B46-90CA-2CD784CC5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478" y="3112258"/>
            <a:ext cx="7235673" cy="5573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B3976C-4572-D341-9BD8-63CF67D4E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692" y="3108959"/>
            <a:ext cx="7239954" cy="5577068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6D0B01EC-4DDF-D140-9AC7-D8A612D9D6EA}"/>
              </a:ext>
            </a:extLst>
          </p:cNvPr>
          <p:cNvSpPr txBox="1">
            <a:spLocks/>
          </p:cNvSpPr>
          <p:nvPr/>
        </p:nvSpPr>
        <p:spPr>
          <a:xfrm>
            <a:off x="1069158" y="3788297"/>
            <a:ext cx="2916641" cy="229899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MLP for</a:t>
            </a:r>
          </a:p>
          <a:p>
            <a:pPr marL="0" indent="0">
              <a:buFont typeface="Arial"/>
              <a:buNone/>
            </a:pP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MNIST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3FC0855-8B81-2D45-938E-F4D9EBBCBD84}"/>
              </a:ext>
            </a:extLst>
          </p:cNvPr>
          <p:cNvSpPr txBox="1">
            <a:spLocks/>
          </p:cNvSpPr>
          <p:nvPr/>
        </p:nvSpPr>
        <p:spPr>
          <a:xfrm>
            <a:off x="12978025" y="3892666"/>
            <a:ext cx="3399667" cy="219462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CNN for</a:t>
            </a:r>
          </a:p>
          <a:p>
            <a:pPr marL="0" indent="0">
              <a:buFont typeface="Arial"/>
              <a:buNone/>
            </a:pP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CIFAR-10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9943FE-C80F-F447-9AE5-50168B7404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864" y="1410789"/>
            <a:ext cx="4022396" cy="8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7712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1D22C0-B525-BF42-AFE5-2D4224427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8" y="1541416"/>
            <a:ext cx="9041492" cy="19912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99BDC1D-21C8-AD47-A666-4324BFA74CC4}"/>
              </a:ext>
            </a:extLst>
          </p:cNvPr>
          <p:cNvSpPr txBox="1">
            <a:spLocks/>
          </p:cNvSpPr>
          <p:nvPr/>
        </p:nvSpPr>
        <p:spPr>
          <a:xfrm>
            <a:off x="11495861" y="1163276"/>
            <a:ext cx="12043408" cy="297044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algorithmizes</a:t>
            </a:r>
          </a:p>
          <a:p>
            <a:pPr marL="0" indent="0">
              <a:buFont typeface="Arial"/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 training scheduling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1CCAE-176F-CF4A-B412-5CF08583F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72" y="4264355"/>
            <a:ext cx="4923337" cy="854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ADABA-D26D-704B-9B95-CB357E279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72" y="5265028"/>
            <a:ext cx="5124448" cy="1788723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F64B89A-DDB2-054A-9D2B-64A7EBD98D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4992" y="7643951"/>
            <a:ext cx="20019636" cy="5183774"/>
          </a:xfrm>
        </p:spPr>
        <p:txBody>
          <a:bodyPr anchor="t" anchorCtr="0"/>
          <a:lstStyle/>
          <a:p>
            <a:pPr marL="1371600" indent="-1371600">
              <a:buFont typeface="+mj-lt"/>
              <a:buAutoNum type="arabicPeriod"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                 at the end of each epoch</a:t>
            </a:r>
            <a:b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1371600">
              <a:buFont typeface="+mj-lt"/>
              <a:buAutoNum type="arabicPeriod"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                       , then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45D2AB-AE71-3D48-91DD-84CBF4B13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47" y="7834675"/>
            <a:ext cx="3615982" cy="13092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D560C3-CC0E-B14D-A462-6BF7BD4AE6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868" y="10816046"/>
            <a:ext cx="6407334" cy="1067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97F142-62E5-6545-A2A0-CBFDBF8CA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58" y="10537851"/>
            <a:ext cx="5327377" cy="18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9726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1D22C0-B525-BF42-AFE5-2D4224427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8" y="1541416"/>
            <a:ext cx="9041492" cy="19912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99BDC1D-21C8-AD47-A666-4324BFA74CC4}"/>
              </a:ext>
            </a:extLst>
          </p:cNvPr>
          <p:cNvSpPr txBox="1">
            <a:spLocks/>
          </p:cNvSpPr>
          <p:nvPr/>
        </p:nvSpPr>
        <p:spPr>
          <a:xfrm>
            <a:off x="11495861" y="1163276"/>
            <a:ext cx="12043408" cy="297044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algorithmizes</a:t>
            </a:r>
          </a:p>
          <a:p>
            <a:pPr marL="0" indent="0">
              <a:buFont typeface="Arial"/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 training scheduling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1709F7-F9E3-9F4D-8050-2ED5013DB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13" y="5277395"/>
            <a:ext cx="10564203" cy="81377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0DB5E4-2AFA-5944-A8A2-30DBAEF9F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066" y="5277395"/>
            <a:ext cx="10564203" cy="8137796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258AC42-A2A6-D24C-8BCA-E830F1155313}"/>
              </a:ext>
            </a:extLst>
          </p:cNvPr>
          <p:cNvSpPr txBox="1">
            <a:spLocks/>
          </p:cNvSpPr>
          <p:nvPr/>
        </p:nvSpPr>
        <p:spPr>
          <a:xfrm>
            <a:off x="4379960" y="4441305"/>
            <a:ext cx="5305516" cy="109721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MLP for MNIST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9FC01273-B7C1-0A4E-B9CF-5722FD31009C}"/>
              </a:ext>
            </a:extLst>
          </p:cNvPr>
          <p:cNvSpPr txBox="1">
            <a:spLocks/>
          </p:cNvSpPr>
          <p:nvPr/>
        </p:nvSpPr>
        <p:spPr>
          <a:xfrm>
            <a:off x="16060860" y="4441305"/>
            <a:ext cx="6276626" cy="109734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CNN for CIFAR-10</a:t>
            </a:r>
          </a:p>
        </p:txBody>
      </p:sp>
    </p:spTree>
    <p:extLst>
      <p:ext uri="{BB962C8B-B14F-4D97-AF65-F5344CB8AC3E}">
        <p14:creationId xmlns:p14="http://schemas.microsoft.com/office/powerpoint/2010/main" val="370281319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03F8E5C-BE5A-4B48-B5D0-10EAB9CBE2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205331"/>
            <a:ext cx="24384000" cy="1487557"/>
          </a:xfrm>
        </p:spPr>
        <p:txBody>
          <a:bodyPr anchor="t" anchorCtr="0"/>
          <a:lstStyle/>
          <a:p>
            <a:pPr marL="0" indent="0" algn="ctr">
              <a:buNone/>
            </a:pPr>
            <a:r>
              <a:rPr lang="en-US" sz="8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22487794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2266D42-5C98-9346-98C4-0B52DC0387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8838" y="3191985"/>
            <a:ext cx="21826330" cy="8516311"/>
          </a:xfrm>
        </p:spPr>
        <p:txBody>
          <a:bodyPr anchor="t" anchorCtr="0"/>
          <a:lstStyle/>
          <a:p>
            <a:r>
              <a:rPr lang="en-US" sz="8000" b="1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SGD</a:t>
            </a:r>
          </a:p>
          <a:p>
            <a:pPr marL="0" indent="0">
              <a:buNone/>
            </a:pPr>
            <a:endParaRPr 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Geometry of loss-function </a:t>
            </a:r>
            <a:r>
              <a:rPr lang="en-US" sz="8000" b="1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landscape</a:t>
            </a:r>
          </a:p>
          <a:p>
            <a:pPr marL="0" indent="0">
              <a:buNone/>
            </a:pPr>
            <a:endParaRPr lang="en-US" sz="4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faster/better learning</a:t>
            </a:r>
          </a:p>
          <a:p>
            <a:pPr marL="0" indent="0">
              <a:buNone/>
            </a:pPr>
            <a:endParaRPr lang="en-US" sz="4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3918B7E-3C74-1345-AEAF-437F0F7975AF}"/>
              </a:ext>
            </a:extLst>
          </p:cNvPr>
          <p:cNvSpPr txBox="1">
            <a:spLocks/>
          </p:cNvSpPr>
          <p:nvPr/>
        </p:nvSpPr>
        <p:spPr>
          <a:xfrm>
            <a:off x="3" y="798444"/>
            <a:ext cx="24384000" cy="179719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of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79267001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2266D42-5C98-9346-98C4-0B52DC0387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5291" y="3129099"/>
            <a:ext cx="22415863" cy="8026580"/>
          </a:xfrm>
        </p:spPr>
        <p:txBody>
          <a:bodyPr anchor="t" anchorCtr="0"/>
          <a:lstStyle/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for equilibration </a:t>
            </a:r>
            <a:r>
              <a:rPr lang="en-US" sz="8000" b="1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  <a:b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for loss-function </a:t>
            </a:r>
            <a:r>
              <a:rPr lang="en-US" sz="8000" b="1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landscape</a:t>
            </a:r>
            <a:b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for adaptive training </a:t>
            </a:r>
            <a:r>
              <a:rPr lang="en-US" sz="8000" b="1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32930-6CCC-AE41-BB77-E7974A75B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84" y="3041935"/>
            <a:ext cx="7447824" cy="16402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0A2A36-B0F5-944C-9130-F767AA843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84" y="8994243"/>
            <a:ext cx="7447824" cy="16402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9732E-D955-9C49-89AB-1D091DA00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61" y="6361569"/>
            <a:ext cx="9224373" cy="10832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52999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6015762-B946-C84E-8F85-0E76CE6D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41400"/>
            <a:ext cx="21336000" cy="18383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03F8E5C-BE5A-4B48-B5D0-10EAB9CBE2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7178" y="4913244"/>
            <a:ext cx="14209644" cy="4449417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en-US" sz="8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FDR for SGD in theory</a:t>
            </a:r>
          </a:p>
          <a:p>
            <a:pPr marL="0" indent="0">
              <a:buNone/>
            </a:pPr>
            <a:r>
              <a:rPr lang="en-US" sz="8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FDR for SGD in action</a:t>
            </a:r>
          </a:p>
          <a:p>
            <a:pPr marL="0" indent="0">
              <a:buNone/>
            </a:pPr>
            <a:r>
              <a:rPr lang="en-US" sz="8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EAF359-6C9F-F841-B438-A050A4822C0E}"/>
              </a:ext>
            </a:extLst>
          </p:cNvPr>
          <p:cNvSpPr txBox="1"/>
          <p:nvPr/>
        </p:nvSpPr>
        <p:spPr>
          <a:xfrm>
            <a:off x="11750322" y="11684675"/>
            <a:ext cx="12441521" cy="2031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(FDR=Fluctuation-Dissipation Relations</a:t>
            </a:r>
          </a:p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SGD=Stochastic Gradient Descent)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Vista Sans O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0606688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2266D42-5C98-9346-98C4-0B52DC0387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5291" y="3129098"/>
            <a:ext cx="22415863" cy="7883459"/>
          </a:xfrm>
        </p:spPr>
        <p:txBody>
          <a:bodyPr anchor="t" anchorCtr="0"/>
          <a:lstStyle/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 training algorithm for near-SOTA</a:t>
            </a:r>
          </a:p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Time-dependence 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(Onsager, Green-Kubo, </a:t>
            </a:r>
            <a:r>
              <a:rPr lang="en-US" sz="6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Jarzynski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8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sample distribution: ads, lifelong/sequential/continual learning</a:t>
            </a:r>
          </a:p>
          <a:p>
            <a:pPr lvl="1"/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quasi-stationarity: cascading overfitting dynamics in deep learning</a:t>
            </a:r>
          </a:p>
          <a:p>
            <a:pPr lvl="1"/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to whatever Dan is doing</a:t>
            </a:r>
            <a:endParaRPr lang="en-US" sz="5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5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226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03F8E5C-BE5A-4B48-B5D0-10EAB9CBE2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205331"/>
            <a:ext cx="24384000" cy="1487557"/>
          </a:xfrm>
        </p:spPr>
        <p:txBody>
          <a:bodyPr anchor="t" anchorCtr="0"/>
          <a:lstStyle/>
          <a:p>
            <a:pPr marL="0" indent="0" algn="ctr">
              <a:buNone/>
            </a:pPr>
            <a:r>
              <a:rPr lang="en-US" sz="8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FDR for SGD in theory</a:t>
            </a:r>
          </a:p>
        </p:txBody>
      </p:sp>
    </p:spTree>
    <p:extLst>
      <p:ext uri="{BB962C8B-B14F-4D97-AF65-F5344CB8AC3E}">
        <p14:creationId xmlns:p14="http://schemas.microsoft.com/office/powerpoint/2010/main" val="40410101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F57D4-7885-344C-9A90-D409565D3F9B}"/>
              </a:ext>
            </a:extLst>
          </p:cNvPr>
          <p:cNvSpPr txBox="1">
            <a:spLocks/>
          </p:cNvSpPr>
          <p:nvPr/>
        </p:nvSpPr>
        <p:spPr>
          <a:xfrm>
            <a:off x="2670736" y="768257"/>
            <a:ext cx="19405493" cy="259758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 as optimization of the loss function</a:t>
            </a:r>
          </a:p>
          <a:p>
            <a:pPr marL="0" indent="0">
              <a:buFont typeface="Arial"/>
              <a:buNone/>
            </a:pPr>
            <a:r>
              <a:rPr lang="en-US" sz="80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w.r.t</a:t>
            </a:r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model parameters     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CDF9A-47DC-4240-8F23-AD79093B4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71" y="3670675"/>
            <a:ext cx="11587922" cy="4607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C44EC-251A-EC49-AE2F-D704032EA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70" y="2588614"/>
            <a:ext cx="649123" cy="937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9E729E-242D-BB4A-A4DA-FF06C1893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94" y="9131300"/>
            <a:ext cx="7543800" cy="458470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0F68D38-94FA-CC40-A43D-76C1E40905BC}"/>
              </a:ext>
            </a:extLst>
          </p:cNvPr>
          <p:cNvSpPr txBox="1">
            <a:spLocks/>
          </p:cNvSpPr>
          <p:nvPr/>
        </p:nvSpPr>
        <p:spPr>
          <a:xfrm>
            <a:off x="3934538" y="12295529"/>
            <a:ext cx="3295312" cy="138547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MNIST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54E427-BFCE-864D-8E33-A7949EB28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570" y="8278471"/>
            <a:ext cx="5343490" cy="5402534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3F295A1-E9BD-AC4D-AB0E-EC8608237D2F}"/>
              </a:ext>
            </a:extLst>
          </p:cNvPr>
          <p:cNvSpPr txBox="1">
            <a:spLocks/>
          </p:cNvSpPr>
          <p:nvPr/>
        </p:nvSpPr>
        <p:spPr>
          <a:xfrm>
            <a:off x="16652183" y="12280678"/>
            <a:ext cx="4508264" cy="138547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CIFAR-10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03C2AB-B132-6D49-A0A1-6D72EF13D4E3}"/>
              </a:ext>
            </a:extLst>
          </p:cNvPr>
          <p:cNvSpPr/>
          <p:nvPr/>
        </p:nvSpPr>
        <p:spPr>
          <a:xfrm>
            <a:off x="15721446" y="6630312"/>
            <a:ext cx="8585541" cy="945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accuracy with larger</a:t>
            </a:r>
            <a:endParaRPr lang="en-US" sz="5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EA6EF8-C2F0-9945-A779-2632DDA39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068" y="6740442"/>
            <a:ext cx="1001919" cy="79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192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F57D4-7885-344C-9A90-D409565D3F9B}"/>
              </a:ext>
            </a:extLst>
          </p:cNvPr>
          <p:cNvSpPr txBox="1">
            <a:spLocks/>
          </p:cNvSpPr>
          <p:nvPr/>
        </p:nvSpPr>
        <p:spPr>
          <a:xfrm>
            <a:off x="2670736" y="768257"/>
            <a:ext cx="19405493" cy="259758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 as optimization of the loss function</a:t>
            </a:r>
          </a:p>
          <a:p>
            <a:pPr marL="0" indent="0">
              <a:buFont typeface="Arial"/>
              <a:buNone/>
            </a:pPr>
            <a:r>
              <a:rPr lang="en-US" sz="80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w.r.t</a:t>
            </a:r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model parameters     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CDF9A-47DC-4240-8F23-AD79093B4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71" y="3670675"/>
            <a:ext cx="11587922" cy="4607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C44EC-251A-EC49-AE2F-D704032EA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70" y="2588614"/>
            <a:ext cx="649123" cy="9376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2B25F3-A10E-9B4D-B16F-CCA450FBBF4B}"/>
              </a:ext>
            </a:extLst>
          </p:cNvPr>
          <p:cNvSpPr/>
          <p:nvPr/>
        </p:nvSpPr>
        <p:spPr>
          <a:xfrm>
            <a:off x="1719416" y="9156247"/>
            <a:ext cx="1826141" cy="1229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7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en-US" sz="7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7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E50A10-94FC-264C-BC7A-72EEB8272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08" y="8278471"/>
            <a:ext cx="6085616" cy="444842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4DB7F4-61AE-AC45-AAF5-DF09E7C7E91A}"/>
              </a:ext>
            </a:extLst>
          </p:cNvPr>
          <p:cNvCxnSpPr>
            <a:cxnSpLocks/>
          </p:cNvCxnSpPr>
          <p:nvPr/>
        </p:nvCxnSpPr>
        <p:spPr>
          <a:xfrm>
            <a:off x="4172620" y="13040404"/>
            <a:ext cx="7002349" cy="0"/>
          </a:xfrm>
          <a:prstGeom prst="straightConnector1">
            <a:avLst/>
          </a:prstGeom>
          <a:noFill/>
          <a:ln w="53975" cap="flat">
            <a:solidFill>
              <a:srgbClr val="000000"/>
            </a:solidFill>
            <a:prstDash val="solid"/>
            <a:miter lim="400000"/>
            <a:headEnd type="none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2701667-4D8B-F44B-BAE2-E280BE4AE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46" y="8229892"/>
            <a:ext cx="577612" cy="1091045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E11301-7FB3-D34A-9031-BCB8C110BBA6}"/>
              </a:ext>
            </a:extLst>
          </p:cNvPr>
          <p:cNvCxnSpPr>
            <a:cxnSpLocks/>
          </p:cNvCxnSpPr>
          <p:nvPr/>
        </p:nvCxnSpPr>
        <p:spPr>
          <a:xfrm>
            <a:off x="4979211" y="8564552"/>
            <a:ext cx="471391" cy="387626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4C84278-E956-D440-97D7-6D53E7C03B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470" y="12609483"/>
            <a:ext cx="614499" cy="88761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C14544-6F33-F44D-9B29-8ADDE115D9FE}"/>
              </a:ext>
            </a:extLst>
          </p:cNvPr>
          <p:cNvCxnSpPr>
            <a:cxnSpLocks/>
          </p:cNvCxnSpPr>
          <p:nvPr/>
        </p:nvCxnSpPr>
        <p:spPr>
          <a:xfrm flipV="1">
            <a:off x="4198746" y="8229892"/>
            <a:ext cx="0" cy="4810512"/>
          </a:xfrm>
          <a:prstGeom prst="straightConnector1">
            <a:avLst/>
          </a:prstGeom>
          <a:noFill/>
          <a:ln w="53975" cap="flat">
            <a:solidFill>
              <a:srgbClr val="000000"/>
            </a:solidFill>
            <a:prstDash val="solid"/>
            <a:miter lim="400000"/>
            <a:headEnd type="none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678665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F57D4-7885-344C-9A90-D409565D3F9B}"/>
              </a:ext>
            </a:extLst>
          </p:cNvPr>
          <p:cNvSpPr txBox="1">
            <a:spLocks/>
          </p:cNvSpPr>
          <p:nvPr/>
        </p:nvSpPr>
        <p:spPr>
          <a:xfrm>
            <a:off x="2670736" y="768257"/>
            <a:ext cx="19405493" cy="259758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 as optimization of the loss function</a:t>
            </a:r>
          </a:p>
          <a:p>
            <a:pPr marL="0" indent="0">
              <a:buFont typeface="Arial"/>
              <a:buNone/>
            </a:pPr>
            <a:r>
              <a:rPr lang="en-US" sz="80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w.r.t</a:t>
            </a:r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model parameters     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CDF9A-47DC-4240-8F23-AD79093B4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71" y="3670675"/>
            <a:ext cx="11587922" cy="4607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C44EC-251A-EC49-AE2F-D704032EA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70" y="2588614"/>
            <a:ext cx="649123" cy="9376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E3AE88-ACF0-0A4F-B87D-3065F72F93B2}"/>
              </a:ext>
            </a:extLst>
          </p:cNvPr>
          <p:cNvSpPr/>
          <p:nvPr/>
        </p:nvSpPr>
        <p:spPr>
          <a:xfrm>
            <a:off x="1735495" y="9156247"/>
            <a:ext cx="22544002" cy="244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en-US" sz="7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better accuracy with larger        but</a:t>
            </a:r>
          </a:p>
          <a:p>
            <a:r>
              <a:rPr lang="en-US" sz="7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computationally more expensive </a:t>
            </a:r>
            <a:endParaRPr lang="en-US" sz="720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87BCD85-126E-5949-81A6-4FFE07836887}"/>
              </a:ext>
            </a:extLst>
          </p:cNvPr>
          <p:cNvSpPr/>
          <p:nvPr/>
        </p:nvSpPr>
        <p:spPr>
          <a:xfrm>
            <a:off x="15300877" y="12014990"/>
            <a:ext cx="1749287" cy="934278"/>
          </a:xfrm>
          <a:prstGeom prst="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3ECAE5-2275-A84B-B976-2144907C9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268" y="9477345"/>
            <a:ext cx="1001919" cy="7909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3DED62-9BA0-EA47-B4DE-AFE9146D161B}"/>
              </a:ext>
            </a:extLst>
          </p:cNvPr>
          <p:cNvSpPr/>
          <p:nvPr/>
        </p:nvSpPr>
        <p:spPr>
          <a:xfrm>
            <a:off x="17030286" y="11814797"/>
            <a:ext cx="2082621" cy="1229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SGD</a:t>
            </a:r>
            <a:endParaRPr lang="en-US" sz="7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01CB5A-2DAE-054A-8BD1-2D3CDB04B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684" y="11604353"/>
            <a:ext cx="2703493" cy="19761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9F2103-0B68-914F-943A-DCF85B192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08" y="8278471"/>
            <a:ext cx="6085616" cy="444842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B293D4-BB6E-9942-A4F6-3F0FE99928CD}"/>
              </a:ext>
            </a:extLst>
          </p:cNvPr>
          <p:cNvCxnSpPr>
            <a:cxnSpLocks/>
          </p:cNvCxnSpPr>
          <p:nvPr/>
        </p:nvCxnSpPr>
        <p:spPr>
          <a:xfrm flipV="1">
            <a:off x="4198746" y="8229892"/>
            <a:ext cx="0" cy="4810512"/>
          </a:xfrm>
          <a:prstGeom prst="straightConnector1">
            <a:avLst/>
          </a:prstGeom>
          <a:noFill/>
          <a:ln w="53975" cap="flat">
            <a:solidFill>
              <a:srgbClr val="000000"/>
            </a:solidFill>
            <a:prstDash val="solid"/>
            <a:miter lim="400000"/>
            <a:headEnd type="none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647980-E5CC-5144-94CE-16EDD1CB4CEF}"/>
              </a:ext>
            </a:extLst>
          </p:cNvPr>
          <p:cNvCxnSpPr>
            <a:cxnSpLocks/>
          </p:cNvCxnSpPr>
          <p:nvPr/>
        </p:nvCxnSpPr>
        <p:spPr>
          <a:xfrm>
            <a:off x="4172620" y="13040404"/>
            <a:ext cx="7002349" cy="0"/>
          </a:xfrm>
          <a:prstGeom prst="straightConnector1">
            <a:avLst/>
          </a:prstGeom>
          <a:noFill/>
          <a:ln w="53975" cap="flat">
            <a:solidFill>
              <a:srgbClr val="000000"/>
            </a:solidFill>
            <a:prstDash val="solid"/>
            <a:miter lim="400000"/>
            <a:headEnd type="none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53C5F48-2142-9C41-BED4-45C4CDA23B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46" y="8229892"/>
            <a:ext cx="577612" cy="109104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559042-AA90-1149-8D5F-9DDE9C236B03}"/>
              </a:ext>
            </a:extLst>
          </p:cNvPr>
          <p:cNvCxnSpPr>
            <a:cxnSpLocks/>
          </p:cNvCxnSpPr>
          <p:nvPr/>
        </p:nvCxnSpPr>
        <p:spPr>
          <a:xfrm>
            <a:off x="4979211" y="8564552"/>
            <a:ext cx="471391" cy="387626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9C8C02D-944A-AD42-A7CB-A29A516BF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470" y="12609483"/>
            <a:ext cx="614499" cy="88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235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9C7C5CD-24CA-984A-B1F4-E1709682ED4A}"/>
              </a:ext>
            </a:extLst>
          </p:cNvPr>
          <p:cNvSpPr txBox="1">
            <a:spLocks/>
          </p:cNvSpPr>
          <p:nvPr/>
        </p:nvSpPr>
        <p:spPr>
          <a:xfrm>
            <a:off x="2487856" y="1630681"/>
            <a:ext cx="17981827" cy="385572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SGD dynamics: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116B8A-CD1F-D24B-9404-8B8AF2152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56" y="3694068"/>
            <a:ext cx="19459615" cy="1792333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2266D42-5C98-9346-98C4-0B52DC0387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2330" y="7851608"/>
            <a:ext cx="22308712" cy="4850601"/>
          </a:xfrm>
        </p:spPr>
        <p:txBody>
          <a:bodyPr anchor="t" anchorCtr="0"/>
          <a:lstStyle/>
          <a:p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model parameters</a:t>
            </a:r>
          </a:p>
          <a:p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learning rate</a:t>
            </a:r>
          </a:p>
          <a:p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: mini-batch realization of size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F4E07-6A0E-7648-BC92-6CFDC754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69" y="8165117"/>
            <a:ext cx="649123" cy="937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F30F60-E895-6B42-B7E9-65F929C00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69" y="9798280"/>
            <a:ext cx="635998" cy="8479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BBCC78-DE76-274C-8B58-DE63901CB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376" y="10967916"/>
            <a:ext cx="1298666" cy="12986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0ACD2-1AFD-274B-9E4B-56270C7E9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613" y="6002928"/>
            <a:ext cx="7892858" cy="20840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78EFE7-6299-754B-B82B-BF918F428E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69" y="11132563"/>
            <a:ext cx="7485706" cy="96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665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CC1177-EEF7-4D4B-864E-EC14C5CA2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536" y="6374674"/>
            <a:ext cx="5146765" cy="19300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C5EFA4-7720-3E4F-B164-D2B32DFE8723}"/>
              </a:ext>
            </a:extLst>
          </p:cNvPr>
          <p:cNvSpPr txBox="1"/>
          <p:nvPr/>
        </p:nvSpPr>
        <p:spPr>
          <a:xfrm>
            <a:off x="14473645" y="8836430"/>
            <a:ext cx="8969829" cy="1218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ista Sans OT Medium"/>
              </a:rPr>
              <a:t>model parameters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E2FE5D-261A-EE48-86BB-EE352688C6FC}"/>
              </a:ext>
            </a:extLst>
          </p:cNvPr>
          <p:cNvCxnSpPr>
            <a:cxnSpLocks/>
          </p:cNvCxnSpPr>
          <p:nvPr/>
        </p:nvCxnSpPr>
        <p:spPr>
          <a:xfrm flipH="1" flipV="1">
            <a:off x="14003383" y="7696089"/>
            <a:ext cx="1436914" cy="1591601"/>
          </a:xfrm>
          <a:prstGeom prst="straightConnector1">
            <a:avLst/>
          </a:prstGeom>
          <a:noFill/>
          <a:ln w="127000" cap="flat">
            <a:solidFill>
              <a:schemeClr val="bg1">
                <a:lumMod val="5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C3FB24F9-3667-1A49-A97B-9A8F4CB1478A}"/>
              </a:ext>
            </a:extLst>
          </p:cNvPr>
          <p:cNvSpPr txBox="1">
            <a:spLocks/>
          </p:cNvSpPr>
          <p:nvPr/>
        </p:nvSpPr>
        <p:spPr>
          <a:xfrm>
            <a:off x="3541406" y="1630680"/>
            <a:ext cx="17981827" cy="621858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571500" indent="-571500" algn="l" defTabSz="546100">
              <a:lnSpc>
                <a:spcPct val="120000"/>
              </a:lnSpc>
              <a:buClr>
                <a:srgbClr val="385998"/>
              </a:buClr>
              <a:buSzPct val="100000"/>
              <a:buFont typeface="Arial"/>
              <a:buChar char="•"/>
              <a:defRPr sz="7000" baseline="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1pPr>
            <a:lvl2pPr marL="9144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2pPr>
            <a:lvl3pPr marL="13716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60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3pPr>
            <a:lvl4pPr marL="18288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54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4pPr>
            <a:lvl5pPr marL="2286000" indent="-457200" algn="l" defTabSz="546100">
              <a:lnSpc>
                <a:spcPct val="120000"/>
              </a:lnSpc>
              <a:buClr>
                <a:srgbClr val="385998"/>
              </a:buClr>
              <a:buFont typeface="Arial" panose="020B0604020202020204" pitchFamily="34" charset="0"/>
              <a:buChar char="•"/>
              <a:defRPr sz="4800">
                <a:solidFill>
                  <a:schemeClr val="bg1"/>
                </a:solidFill>
                <a:latin typeface="FreightSansLFPro"/>
                <a:ea typeface="+mj-ea"/>
                <a:cs typeface="+mj-cs"/>
                <a:sym typeface="Helvetica"/>
              </a:defRPr>
            </a:lvl5pPr>
            <a:lvl6pPr indent="2413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indent="4699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indent="7112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indent="952500" algn="ctr" defTabSz="546100">
              <a:defRPr sz="4800">
                <a:solidFill>
                  <a:srgbClr val="53585F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Stationarity Assumption:</a:t>
            </a:r>
          </a:p>
          <a:p>
            <a:pPr marL="0" indent="0">
              <a:buFont typeface="Arial"/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SGD sampling at long time is governed by stationary-state distribution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BAA669-B4DC-F34D-8ED4-010240027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97" y="8412322"/>
            <a:ext cx="5561107" cy="406502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7E1164-C7F4-8243-9B4D-03CAE685E715}"/>
              </a:ext>
            </a:extLst>
          </p:cNvPr>
          <p:cNvCxnSpPr>
            <a:cxnSpLocks/>
          </p:cNvCxnSpPr>
          <p:nvPr/>
        </p:nvCxnSpPr>
        <p:spPr>
          <a:xfrm flipV="1">
            <a:off x="5281095" y="8229892"/>
            <a:ext cx="0" cy="4810512"/>
          </a:xfrm>
          <a:prstGeom prst="straightConnector1">
            <a:avLst/>
          </a:prstGeom>
          <a:noFill/>
          <a:ln w="53975" cap="flat">
            <a:solidFill>
              <a:srgbClr val="000000"/>
            </a:solidFill>
            <a:prstDash val="solid"/>
            <a:miter lim="400000"/>
            <a:headEnd type="none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6733EE-FFE3-D146-897D-1208E3CC5C88}"/>
              </a:ext>
            </a:extLst>
          </p:cNvPr>
          <p:cNvCxnSpPr>
            <a:cxnSpLocks/>
          </p:cNvCxnSpPr>
          <p:nvPr/>
        </p:nvCxnSpPr>
        <p:spPr>
          <a:xfrm>
            <a:off x="5254969" y="13040404"/>
            <a:ext cx="7002349" cy="0"/>
          </a:xfrm>
          <a:prstGeom prst="straightConnector1">
            <a:avLst/>
          </a:prstGeom>
          <a:noFill/>
          <a:ln w="53975" cap="flat">
            <a:solidFill>
              <a:srgbClr val="000000"/>
            </a:solidFill>
            <a:prstDash val="solid"/>
            <a:miter lim="400000"/>
            <a:headEnd type="none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7B4A4D8-3002-8B4E-9B9D-20B50FF69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95" y="8229892"/>
            <a:ext cx="577612" cy="1091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8B5279-EAE2-BD43-BA05-AD674B7CD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406" y="12596599"/>
            <a:ext cx="614499" cy="88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3132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Facebook">
      <a:dk1>
        <a:srgbClr val="53585F"/>
      </a:dk1>
      <a:lt1>
        <a:srgbClr val="FFFFFF"/>
      </a:lt1>
      <a:dk2>
        <a:srgbClr val="7D8490"/>
      </a:dk2>
      <a:lt2>
        <a:srgbClr val="EDEEF1"/>
      </a:lt2>
      <a:accent1>
        <a:srgbClr val="3B5998"/>
      </a:accent1>
      <a:accent2>
        <a:srgbClr val="6D84B4"/>
      </a:accent2>
      <a:accent3>
        <a:srgbClr val="D8DFEA"/>
      </a:accent3>
      <a:accent4>
        <a:srgbClr val="FBC300"/>
      </a:accent4>
      <a:accent5>
        <a:srgbClr val="FBEAAD"/>
      </a:accent5>
      <a:accent6>
        <a:srgbClr val="5890FF"/>
      </a:accent6>
      <a:hlink>
        <a:srgbClr val="0000FF"/>
      </a:hlink>
      <a:folHlink>
        <a:srgbClr val="00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6200" tIns="76200" rIns="76200" bIns="762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0" normalizeH="0" baseline="0">
            <a:ln>
              <a:noFill/>
            </a:ln>
            <a:solidFill>
              <a:srgbClr val="7D8490"/>
            </a:solidFill>
            <a:effectLst/>
            <a:uFillTx/>
            <a:latin typeface="Vista Sans OT Medium"/>
            <a:ea typeface="Vista Sans OT Medium"/>
            <a:cs typeface="Vista Sans OT Medium"/>
            <a:sym typeface="Vista Sans O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6200" tIns="76200" rIns="76200" bIns="762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0" normalizeH="0" baseline="0">
            <a:ln>
              <a:noFill/>
            </a:ln>
            <a:solidFill>
              <a:srgbClr val="7D8490"/>
            </a:solidFill>
            <a:effectLst/>
            <a:uFillTx/>
            <a:latin typeface="Vista Sans OT Medium"/>
            <a:ea typeface="Vista Sans OT Medium"/>
            <a:cs typeface="Vista Sans OT Medium"/>
            <a:sym typeface="Vista Sans O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10022</TotalTime>
  <Words>406</Words>
  <Application>Microsoft Macintosh PowerPoint</Application>
  <PresentationFormat>Custom</PresentationFormat>
  <Paragraphs>101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FreightSansLFPro</vt:lpstr>
      <vt:lpstr>FreightSansLFPro Med</vt:lpstr>
      <vt:lpstr>FreightSansLFPro SmBd</vt:lpstr>
      <vt:lpstr>Gill Sans</vt:lpstr>
      <vt:lpstr>Helvetica</vt:lpstr>
      <vt:lpstr>Lucida Grande</vt:lpstr>
      <vt:lpstr>Times New Roman</vt:lpstr>
      <vt:lpstr>Vista Sans OT Medium</vt:lpstr>
      <vt:lpstr>White</vt:lpstr>
      <vt:lpstr>Fluctuation-Dissipation Relations for Stochastic Gradient Descent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Blades</dc:creator>
  <cp:lastModifiedBy>Sho Yaida</cp:lastModifiedBy>
  <cp:revision>251</cp:revision>
  <cp:lastPrinted>2018-10-16T16:09:56Z</cp:lastPrinted>
  <dcterms:modified xsi:type="dcterms:W3CDTF">2018-10-16T16:30:03Z</dcterms:modified>
</cp:coreProperties>
</file>